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9144000" cy="6858000" type="screen4x3"/>
  <p:notesSz cx="6797675" cy="98567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33FF"/>
    <a:srgbClr val="CFAFE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100" d="100"/>
          <a:sy n="100" d="100"/>
        </p:scale>
        <p:origin x="-1152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283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283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719F39-F933-46C2-AC80-104F183D2AF1}" type="datetimeFigureOut">
              <a:rPr lang="en-GB" smtClean="0"/>
              <a:t>09/09/2016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35038" y="739775"/>
            <a:ext cx="4929187" cy="36957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681974"/>
            <a:ext cx="5438140" cy="443555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62238"/>
            <a:ext cx="2945659" cy="4928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362238"/>
            <a:ext cx="2945659" cy="4928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BB5D822-E033-4D4F-B959-1DD4675A96B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043796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95%</a:t>
            </a:r>
          </a:p>
          <a:p>
            <a:r>
              <a:rPr lang="en-GB" dirty="0" smtClean="0"/>
              <a:t>attendance</a:t>
            </a:r>
          </a:p>
          <a:p>
            <a:endParaRPr lang="en-GB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B5D822-E033-4D4F-B959-1DD4675A96B4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7842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0D58E-F9FA-4AA1-A78E-9F2B83591E32}" type="datetimeFigureOut">
              <a:rPr lang="en-GB" smtClean="0"/>
              <a:t>09/09/2016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722156-3C82-4947-80B5-08EE45E14A5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344657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0D58E-F9FA-4AA1-A78E-9F2B83591E32}" type="datetimeFigureOut">
              <a:rPr lang="en-GB" smtClean="0"/>
              <a:t>09/09/2016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722156-3C82-4947-80B5-08EE45E14A5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953934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0D58E-F9FA-4AA1-A78E-9F2B83591E32}" type="datetimeFigureOut">
              <a:rPr lang="en-GB" smtClean="0"/>
              <a:t>09/09/2016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722156-3C82-4947-80B5-08EE45E14A5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893751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0D58E-F9FA-4AA1-A78E-9F2B83591E32}" type="datetimeFigureOut">
              <a:rPr lang="en-GB" smtClean="0"/>
              <a:t>09/09/2016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722156-3C82-4947-80B5-08EE45E14A5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890605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0D58E-F9FA-4AA1-A78E-9F2B83591E32}" type="datetimeFigureOut">
              <a:rPr lang="en-GB" smtClean="0"/>
              <a:t>09/09/2016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722156-3C82-4947-80B5-08EE45E14A5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759497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0D58E-F9FA-4AA1-A78E-9F2B83591E32}" type="datetimeFigureOut">
              <a:rPr lang="en-GB" smtClean="0"/>
              <a:t>09/09/2016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722156-3C82-4947-80B5-08EE45E14A5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163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0D58E-F9FA-4AA1-A78E-9F2B83591E32}" type="datetimeFigureOut">
              <a:rPr lang="en-GB" smtClean="0"/>
              <a:t>09/09/2016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722156-3C82-4947-80B5-08EE45E14A5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216814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0D58E-F9FA-4AA1-A78E-9F2B83591E32}" type="datetimeFigureOut">
              <a:rPr lang="en-GB" smtClean="0"/>
              <a:t>09/09/2016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722156-3C82-4947-80B5-08EE45E14A5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019427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0D58E-F9FA-4AA1-A78E-9F2B83591E32}" type="datetimeFigureOut">
              <a:rPr lang="en-GB" smtClean="0"/>
              <a:t>09/09/2016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722156-3C82-4947-80B5-08EE45E14A5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688419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0D58E-F9FA-4AA1-A78E-9F2B83591E32}" type="datetimeFigureOut">
              <a:rPr lang="en-GB" smtClean="0"/>
              <a:t>09/09/2016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722156-3C82-4947-80B5-08EE45E14A5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519428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0D58E-F9FA-4AA1-A78E-9F2B83591E32}" type="datetimeFigureOut">
              <a:rPr lang="en-GB" smtClean="0"/>
              <a:t>09/09/2016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722156-3C82-4947-80B5-08EE45E14A5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546637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50D58E-F9FA-4AA1-A78E-9F2B83591E32}" type="datetimeFigureOut">
              <a:rPr lang="en-GB" smtClean="0"/>
              <a:t>09/09/2016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722156-3C82-4947-80B5-08EE45E14A5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173992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4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5999" y="34815"/>
            <a:ext cx="8752634" cy="1412775"/>
          </a:xfrm>
          <a:ln w="76200">
            <a:solidFill>
              <a:schemeClr val="bg1"/>
            </a:solidFill>
          </a:ln>
        </p:spPr>
        <p:txBody>
          <a:bodyPr>
            <a:normAutofit/>
          </a:bodyPr>
          <a:lstStyle/>
          <a:p>
            <a:r>
              <a:rPr lang="en-GB" b="1" dirty="0" smtClean="0"/>
              <a:t>Good Attendance Means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sz="2200" dirty="0" smtClean="0"/>
              <a:t>being in school at least 95% of the time (between 180 &amp; 190 days)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1832819" y="2214671"/>
            <a:ext cx="461665" cy="4167263"/>
          </a:xfrm>
          <a:prstGeom prst="rect">
            <a:avLst/>
          </a:prstGeom>
          <a:solidFill>
            <a:srgbClr val="CFAFE7"/>
          </a:solidFill>
        </p:spPr>
        <p:txBody>
          <a:bodyPr vert="vert270" wrap="square" rtlCol="0">
            <a:spAutoFit/>
          </a:bodyPr>
          <a:lstStyle/>
          <a:p>
            <a:r>
              <a:rPr lang="en-GB" dirty="0" smtClean="0"/>
              <a:t>         190 school days per academic year</a:t>
            </a:r>
            <a:endParaRPr lang="en-GB" dirty="0"/>
          </a:p>
        </p:txBody>
      </p:sp>
      <p:pic>
        <p:nvPicPr>
          <p:cNvPr id="1039" name="Picture 14"/>
          <p:cNvPicPr>
            <a:picLocks noChangeAspect="1" noChangeArrowheads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9332" y="5303702"/>
            <a:ext cx="828675" cy="688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832819" y="1568340"/>
            <a:ext cx="6912768" cy="646331"/>
          </a:xfrm>
          <a:prstGeom prst="rect">
            <a:avLst/>
          </a:prstGeom>
          <a:solidFill>
            <a:srgbClr val="CFAFE7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            175 non school days per academic  year</a:t>
            </a:r>
          </a:p>
          <a:p>
            <a:pPr algn="ctr"/>
            <a:r>
              <a:rPr lang="en-GB" dirty="0" smtClean="0"/>
              <a:t>           for family time, visits, holidays and shopping</a:t>
            </a:r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2522455" y="2349036"/>
            <a:ext cx="720080" cy="2882060"/>
          </a:xfrm>
          <a:prstGeom prst="rect">
            <a:avLst/>
          </a:prstGeom>
          <a:solidFill>
            <a:srgbClr val="00B05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Rectangle 11"/>
          <p:cNvSpPr/>
          <p:nvPr/>
        </p:nvSpPr>
        <p:spPr>
          <a:xfrm>
            <a:off x="3386551" y="2596461"/>
            <a:ext cx="720080" cy="2634633"/>
          </a:xfrm>
          <a:prstGeom prst="rect">
            <a:avLst/>
          </a:prstGeom>
          <a:solidFill>
            <a:srgbClr val="00B05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Rectangle 12"/>
          <p:cNvSpPr/>
          <p:nvPr/>
        </p:nvSpPr>
        <p:spPr>
          <a:xfrm>
            <a:off x="4507878" y="3244533"/>
            <a:ext cx="720080" cy="1986561"/>
          </a:xfrm>
          <a:prstGeom prst="rect">
            <a:avLst/>
          </a:prstGeom>
          <a:solidFill>
            <a:srgbClr val="FFC0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Rectangle 13"/>
          <p:cNvSpPr/>
          <p:nvPr/>
        </p:nvSpPr>
        <p:spPr>
          <a:xfrm>
            <a:off x="5424479" y="3456577"/>
            <a:ext cx="745232" cy="1774517"/>
          </a:xfrm>
          <a:prstGeom prst="rect">
            <a:avLst/>
          </a:prstGeom>
          <a:solidFill>
            <a:srgbClr val="FFC0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5" name="Rectangle 14"/>
          <p:cNvSpPr/>
          <p:nvPr/>
        </p:nvSpPr>
        <p:spPr>
          <a:xfrm>
            <a:off x="6529751" y="3780612"/>
            <a:ext cx="745232" cy="1450481"/>
          </a:xfrm>
          <a:prstGeom prst="rect">
            <a:avLst/>
          </a:prstGeom>
          <a:solidFill>
            <a:srgbClr val="FF00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6" name="Rectangle 15"/>
          <p:cNvSpPr/>
          <p:nvPr/>
        </p:nvSpPr>
        <p:spPr>
          <a:xfrm>
            <a:off x="7465855" y="4036623"/>
            <a:ext cx="745232" cy="1194470"/>
          </a:xfrm>
          <a:prstGeom prst="rect">
            <a:avLst/>
          </a:prstGeom>
          <a:solidFill>
            <a:srgbClr val="FF0000"/>
          </a:solidFill>
          <a:ln w="3175">
            <a:solidFill>
              <a:schemeClr val="tx1"/>
            </a:solidFill>
          </a:ln>
          <a:effectLst>
            <a:innerShdw blurRad="63500" dist="50800" dir="13500000">
              <a:srgbClr val="C00000">
                <a:alpha val="50000"/>
              </a:s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4" name="TextBox 23"/>
          <p:cNvSpPr txBox="1"/>
          <p:nvPr/>
        </p:nvSpPr>
        <p:spPr>
          <a:xfrm>
            <a:off x="2600798" y="3304636"/>
            <a:ext cx="785753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 smtClean="0"/>
              <a:t>190</a:t>
            </a:r>
          </a:p>
          <a:p>
            <a:r>
              <a:rPr lang="en-GB" sz="1000" dirty="0" smtClean="0"/>
              <a:t>School </a:t>
            </a:r>
          </a:p>
          <a:p>
            <a:r>
              <a:rPr lang="en-GB" sz="1000" dirty="0"/>
              <a:t>d</a:t>
            </a:r>
            <a:r>
              <a:rPr lang="en-GB" sz="1000" dirty="0" smtClean="0"/>
              <a:t>ays in </a:t>
            </a:r>
          </a:p>
          <a:p>
            <a:r>
              <a:rPr lang="en-GB" sz="1000" dirty="0" smtClean="0"/>
              <a:t>Each</a:t>
            </a:r>
          </a:p>
          <a:p>
            <a:r>
              <a:rPr lang="en-GB" sz="1000" dirty="0" smtClean="0"/>
              <a:t>Year  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3386551" y="3482625"/>
            <a:ext cx="125552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 smtClean="0"/>
              <a:t>180</a:t>
            </a:r>
          </a:p>
          <a:p>
            <a:r>
              <a:rPr lang="en-GB" sz="1000" dirty="0" smtClean="0"/>
              <a:t>Days of</a:t>
            </a:r>
          </a:p>
          <a:p>
            <a:r>
              <a:rPr lang="en-GB" sz="1000" dirty="0" smtClean="0"/>
              <a:t>education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4522316" y="3735523"/>
            <a:ext cx="70564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00" dirty="0" smtClean="0"/>
              <a:t>179</a:t>
            </a:r>
          </a:p>
          <a:p>
            <a:r>
              <a:rPr lang="en-GB" sz="1000" dirty="0" smtClean="0"/>
              <a:t>Days of </a:t>
            </a:r>
          </a:p>
          <a:p>
            <a:r>
              <a:rPr lang="en-GB" sz="1000" dirty="0" smtClean="0"/>
              <a:t>education</a:t>
            </a:r>
          </a:p>
          <a:p>
            <a:endParaRPr lang="en-GB" dirty="0"/>
          </a:p>
        </p:txBody>
      </p:sp>
      <p:sp>
        <p:nvSpPr>
          <p:cNvPr id="28" name="TextBox 27"/>
          <p:cNvSpPr txBox="1"/>
          <p:nvPr/>
        </p:nvSpPr>
        <p:spPr>
          <a:xfrm>
            <a:off x="5439266" y="3880038"/>
            <a:ext cx="70564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00" dirty="0" smtClean="0"/>
              <a:t>172</a:t>
            </a:r>
          </a:p>
          <a:p>
            <a:r>
              <a:rPr lang="en-GB" sz="1000" dirty="0" smtClean="0"/>
              <a:t>Days of </a:t>
            </a:r>
          </a:p>
          <a:p>
            <a:r>
              <a:rPr lang="en-GB" sz="1000" dirty="0" smtClean="0"/>
              <a:t>education</a:t>
            </a:r>
          </a:p>
          <a:p>
            <a:endParaRPr lang="en-GB" dirty="0"/>
          </a:p>
        </p:txBody>
      </p:sp>
      <p:sp>
        <p:nvSpPr>
          <p:cNvPr id="29" name="TextBox 28"/>
          <p:cNvSpPr txBox="1"/>
          <p:nvPr/>
        </p:nvSpPr>
        <p:spPr>
          <a:xfrm>
            <a:off x="6549545" y="4090353"/>
            <a:ext cx="705642" cy="830997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GB" sz="1000" dirty="0" smtClean="0"/>
              <a:t>171</a:t>
            </a:r>
          </a:p>
          <a:p>
            <a:r>
              <a:rPr lang="en-GB" sz="1000" dirty="0" smtClean="0"/>
              <a:t>Days of</a:t>
            </a:r>
          </a:p>
          <a:p>
            <a:r>
              <a:rPr lang="en-GB" sz="1000" dirty="0" smtClean="0"/>
              <a:t>education</a:t>
            </a:r>
          </a:p>
          <a:p>
            <a:endParaRPr lang="en-GB" dirty="0"/>
          </a:p>
        </p:txBody>
      </p:sp>
      <p:sp>
        <p:nvSpPr>
          <p:cNvPr id="30" name="TextBox 29"/>
          <p:cNvSpPr txBox="1"/>
          <p:nvPr/>
        </p:nvSpPr>
        <p:spPr>
          <a:xfrm>
            <a:off x="7485650" y="4237813"/>
            <a:ext cx="70564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00" dirty="0" smtClean="0"/>
              <a:t>161</a:t>
            </a:r>
          </a:p>
          <a:p>
            <a:r>
              <a:rPr lang="en-GB" sz="1000" dirty="0" smtClean="0"/>
              <a:t>Days of</a:t>
            </a:r>
          </a:p>
          <a:p>
            <a:r>
              <a:rPr lang="en-GB" sz="1000" dirty="0" smtClean="0"/>
              <a:t>education</a:t>
            </a:r>
          </a:p>
          <a:p>
            <a:endParaRPr lang="en-GB" dirty="0"/>
          </a:p>
        </p:txBody>
      </p:sp>
      <p:pic>
        <p:nvPicPr>
          <p:cNvPr id="1035" name="Picture 10"/>
          <p:cNvPicPr>
            <a:picLocks noChangeAspect="1" noChangeArrowheads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2253" y="5267398"/>
            <a:ext cx="828675" cy="688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8" name="Picture 13"/>
          <p:cNvPicPr>
            <a:picLocks noChangeAspect="1" noChangeArrowheads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8029" y="5288180"/>
            <a:ext cx="828675" cy="688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41" name="Rectangle 1040"/>
          <p:cNvSpPr/>
          <p:nvPr/>
        </p:nvSpPr>
        <p:spPr>
          <a:xfrm>
            <a:off x="3388214" y="5485592"/>
            <a:ext cx="91784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1000" dirty="0"/>
              <a:t>95%</a:t>
            </a:r>
          </a:p>
          <a:p>
            <a:pPr lvl="0"/>
            <a:r>
              <a:rPr lang="en-GB" sz="1000" dirty="0"/>
              <a:t>attendance</a:t>
            </a:r>
          </a:p>
        </p:txBody>
      </p:sp>
      <p:pic>
        <p:nvPicPr>
          <p:cNvPr id="51" name="Picture 10"/>
          <p:cNvPicPr>
            <a:picLocks noChangeAspect="1" noChangeArrowheads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-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8157" y="5267398"/>
            <a:ext cx="828675" cy="68897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6" name="Picture 11"/>
          <p:cNvPicPr>
            <a:picLocks noChangeAspect="1" noChangeArrowheads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4079" y="5279584"/>
            <a:ext cx="828675" cy="688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42" name="Rectangle 1041"/>
          <p:cNvSpPr/>
          <p:nvPr/>
        </p:nvSpPr>
        <p:spPr>
          <a:xfrm>
            <a:off x="4507878" y="5468080"/>
            <a:ext cx="112249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r>
              <a:rPr lang="en-GB" sz="1000" dirty="0" smtClean="0"/>
              <a:t>94%</a:t>
            </a:r>
          </a:p>
          <a:p>
            <a:pPr lvl="0"/>
            <a:r>
              <a:rPr lang="en-GB" sz="1000" dirty="0" smtClean="0"/>
              <a:t>attendance</a:t>
            </a:r>
            <a:endParaRPr lang="en-GB" sz="1000" dirty="0"/>
          </a:p>
        </p:txBody>
      </p:sp>
      <p:grpSp>
        <p:nvGrpSpPr>
          <p:cNvPr id="1049" name="Group 1048"/>
          <p:cNvGrpSpPr/>
          <p:nvPr/>
        </p:nvGrpSpPr>
        <p:grpSpPr>
          <a:xfrm>
            <a:off x="5377750" y="5288180"/>
            <a:ext cx="838689" cy="688975"/>
            <a:chOff x="4578590" y="5584488"/>
            <a:chExt cx="838689" cy="688975"/>
          </a:xfrm>
        </p:grpSpPr>
        <p:pic>
          <p:nvPicPr>
            <p:cNvPr id="1037" name="Picture 12"/>
            <p:cNvPicPr>
              <a:picLocks noChangeAspect="1" noChangeArrowheads="1"/>
            </p:cNvPicPr>
            <p:nvPr/>
          </p:nvPicPr>
          <p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78590" y="5584488"/>
              <a:ext cx="828675" cy="6889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044" name="Rectangle 1043"/>
            <p:cNvSpPr/>
            <p:nvPr/>
          </p:nvSpPr>
          <p:spPr>
            <a:xfrm>
              <a:off x="4578590" y="5769199"/>
              <a:ext cx="838689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/>
              <a:r>
                <a:rPr lang="en-GB" sz="1000" dirty="0" smtClean="0"/>
                <a:t>91%</a:t>
              </a:r>
            </a:p>
            <a:p>
              <a:pPr lvl="0"/>
              <a:r>
                <a:rPr lang="en-GB" sz="1000" dirty="0" smtClean="0"/>
                <a:t>attendance</a:t>
              </a:r>
              <a:endParaRPr lang="en-GB" sz="1000" dirty="0"/>
            </a:p>
          </p:txBody>
        </p:sp>
      </p:grpSp>
      <p:sp>
        <p:nvSpPr>
          <p:cNvPr id="1046" name="Rectangle 1045"/>
          <p:cNvSpPr/>
          <p:nvPr/>
        </p:nvSpPr>
        <p:spPr>
          <a:xfrm>
            <a:off x="6569341" y="5468080"/>
            <a:ext cx="112249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1000" dirty="0" smtClean="0"/>
              <a:t>90%</a:t>
            </a:r>
          </a:p>
          <a:p>
            <a:pPr lvl="0"/>
            <a:r>
              <a:rPr lang="en-GB" sz="1000" dirty="0" smtClean="0"/>
              <a:t>attendance</a:t>
            </a:r>
            <a:endParaRPr lang="en-GB" sz="1000" dirty="0"/>
          </a:p>
        </p:txBody>
      </p:sp>
      <p:sp>
        <p:nvSpPr>
          <p:cNvPr id="1047" name="Rectangle 1046"/>
          <p:cNvSpPr/>
          <p:nvPr/>
        </p:nvSpPr>
        <p:spPr>
          <a:xfrm>
            <a:off x="7513729" y="5485592"/>
            <a:ext cx="112249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1000" dirty="0" smtClean="0"/>
              <a:t>85%</a:t>
            </a:r>
          </a:p>
          <a:p>
            <a:pPr lvl="0"/>
            <a:r>
              <a:rPr lang="en-GB" sz="1000" dirty="0" smtClean="0"/>
              <a:t>attendance</a:t>
            </a:r>
            <a:endParaRPr lang="en-GB" sz="1000" dirty="0"/>
          </a:p>
        </p:txBody>
      </p:sp>
      <p:sp>
        <p:nvSpPr>
          <p:cNvPr id="1048" name="Rectangle 1047"/>
          <p:cNvSpPr/>
          <p:nvPr/>
        </p:nvSpPr>
        <p:spPr>
          <a:xfrm>
            <a:off x="2513235" y="5468080"/>
            <a:ext cx="96087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1000" dirty="0" smtClean="0"/>
              <a:t>100%</a:t>
            </a:r>
          </a:p>
          <a:p>
            <a:pPr lvl="0"/>
            <a:r>
              <a:rPr lang="en-GB" sz="1000" dirty="0" smtClean="0"/>
              <a:t>attendance</a:t>
            </a:r>
            <a:endParaRPr lang="en-GB" sz="1000" dirty="0"/>
          </a:p>
        </p:txBody>
      </p:sp>
      <p:sp>
        <p:nvSpPr>
          <p:cNvPr id="1055" name="TextBox 1054"/>
          <p:cNvSpPr txBox="1"/>
          <p:nvPr/>
        </p:nvSpPr>
        <p:spPr>
          <a:xfrm>
            <a:off x="2511071" y="5992677"/>
            <a:ext cx="1457934" cy="24622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1000" dirty="0" smtClean="0"/>
              <a:t>Best chance of success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4473993" y="5992677"/>
            <a:ext cx="19801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 smtClean="0"/>
              <a:t>Cause for concern</a:t>
            </a:r>
          </a:p>
          <a:p>
            <a:r>
              <a:rPr lang="en-GB" sz="1000" dirty="0" smtClean="0"/>
              <a:t>Less chance of success</a:t>
            </a:r>
            <a:endParaRPr lang="en-GB" sz="1000" dirty="0"/>
          </a:p>
        </p:txBody>
      </p:sp>
      <p:sp>
        <p:nvSpPr>
          <p:cNvPr id="34" name="TextBox 33"/>
          <p:cNvSpPr txBox="1"/>
          <p:nvPr/>
        </p:nvSpPr>
        <p:spPr>
          <a:xfrm>
            <a:off x="6529751" y="5990180"/>
            <a:ext cx="180353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 smtClean="0"/>
              <a:t>Serious cause for concern Persistent absence </a:t>
            </a:r>
          </a:p>
          <a:p>
            <a:r>
              <a:rPr lang="en-GB" sz="1000" dirty="0" smtClean="0"/>
              <a:t>Unlikely to fulfil academic potential</a:t>
            </a:r>
          </a:p>
          <a:p>
            <a:endParaRPr lang="en-GB" sz="1000" dirty="0" smtClean="0"/>
          </a:p>
          <a:p>
            <a:endParaRPr lang="en-GB" sz="1000" dirty="0"/>
          </a:p>
          <a:p>
            <a:endParaRPr lang="en-GB" sz="1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846" y="5913416"/>
            <a:ext cx="1428750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8994" y="2294953"/>
            <a:ext cx="1164595" cy="1642519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11560" y="1988840"/>
            <a:ext cx="10853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31" name="Rectangle 30"/>
          <p:cNvSpPr/>
          <p:nvPr/>
        </p:nvSpPr>
        <p:spPr>
          <a:xfrm>
            <a:off x="139846" y="1568340"/>
            <a:ext cx="1557065" cy="4278094"/>
          </a:xfrm>
          <a:prstGeom prst="rect">
            <a:avLst/>
          </a:prstGeom>
          <a:ln w="57150">
            <a:solidFill>
              <a:srgbClr val="7030A0"/>
            </a:solidFill>
          </a:ln>
        </p:spPr>
        <p:txBody>
          <a:bodyPr wrap="square">
            <a:spAutoFit/>
          </a:bodyPr>
          <a:lstStyle/>
          <a:p>
            <a:endParaRPr lang="en-GB" sz="1600" dirty="0" smtClean="0"/>
          </a:p>
          <a:p>
            <a:r>
              <a:rPr lang="en-GB" sz="1600" dirty="0" smtClean="0"/>
              <a:t>If </a:t>
            </a:r>
            <a:r>
              <a:rPr lang="en-GB" sz="1600" dirty="0"/>
              <a:t>you are worried about your child’s attendance please talk to school about it or alternatively seek advice and support from your local </a:t>
            </a:r>
            <a:r>
              <a:rPr lang="en-GB" sz="1600" dirty="0" smtClean="0"/>
              <a:t>Multi </a:t>
            </a:r>
            <a:r>
              <a:rPr lang="en-GB" sz="1600" dirty="0"/>
              <a:t>A</a:t>
            </a:r>
            <a:r>
              <a:rPr lang="en-GB" sz="1600" dirty="0" smtClean="0"/>
              <a:t>gency </a:t>
            </a:r>
            <a:r>
              <a:rPr lang="en-GB" sz="1600" dirty="0"/>
              <a:t>Team via </a:t>
            </a:r>
            <a:endParaRPr lang="en-GB" sz="1600" dirty="0" smtClean="0"/>
          </a:p>
          <a:p>
            <a:r>
              <a:rPr lang="en-GB" sz="1600" dirty="0"/>
              <a:t>C</a:t>
            </a:r>
            <a:r>
              <a:rPr lang="en-GB" sz="1600" dirty="0" smtClean="0"/>
              <a:t>all </a:t>
            </a:r>
            <a:r>
              <a:rPr lang="en-GB" sz="1600" dirty="0"/>
              <a:t>Derbyshire </a:t>
            </a:r>
            <a:endParaRPr lang="en-GB" sz="1600" dirty="0" smtClean="0"/>
          </a:p>
          <a:p>
            <a:r>
              <a:rPr lang="en-GB" sz="1600" dirty="0" smtClean="0"/>
              <a:t>On:</a:t>
            </a:r>
          </a:p>
          <a:p>
            <a:r>
              <a:rPr lang="en-GB" sz="1600" dirty="0" smtClean="0"/>
              <a:t> </a:t>
            </a:r>
          </a:p>
          <a:p>
            <a:r>
              <a:rPr lang="en-GB" sz="1600" dirty="0" smtClean="0"/>
              <a:t>01629 533190</a:t>
            </a:r>
          </a:p>
          <a:p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3005003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226</TotalTime>
  <Words>132</Words>
  <Application>Microsoft Office PowerPoint</Application>
  <PresentationFormat>On-screen Show (4:3)</PresentationFormat>
  <Paragraphs>51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Good Attendance Means being in school at least 95% of the time (between 180 &amp; 190 days)</vt:lpstr>
    </vt:vector>
  </TitlesOfParts>
  <Company>Derbyshire County Council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Good Attendance Means being in school at least 95% of the time (between 180 &amp; 190 days)</dc:title>
  <dc:creator>Diane Oxborough</dc:creator>
  <cp:lastModifiedBy>Sue Bettney</cp:lastModifiedBy>
  <cp:revision>23</cp:revision>
  <cp:lastPrinted>2016-09-05T13:17:46Z</cp:lastPrinted>
  <dcterms:created xsi:type="dcterms:W3CDTF">2015-12-22T15:08:03Z</dcterms:created>
  <dcterms:modified xsi:type="dcterms:W3CDTF">2016-09-09T15:21:10Z</dcterms:modified>
</cp:coreProperties>
</file>